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7" r:id="rId4"/>
  </p:sldMasterIdLst>
  <p:notesMasterIdLst>
    <p:notesMasterId r:id="rId19"/>
  </p:notesMasterIdLst>
  <p:sldIdLst>
    <p:sldId id="256" r:id="rId5"/>
    <p:sldId id="257" r:id="rId6"/>
    <p:sldId id="258" r:id="rId7"/>
    <p:sldId id="259" r:id="rId8"/>
    <p:sldId id="261" r:id="rId9"/>
    <p:sldId id="260" r:id="rId10"/>
    <p:sldId id="276" r:id="rId11"/>
    <p:sldId id="270" r:id="rId12"/>
    <p:sldId id="265" r:id="rId13"/>
    <p:sldId id="277" r:id="rId14"/>
    <p:sldId id="278" r:id="rId15"/>
    <p:sldId id="279" r:id="rId16"/>
    <p:sldId id="267" r:id="rId17"/>
    <p:sldId id="27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718"/>
  </p:normalViewPr>
  <p:slideViewPr>
    <p:cSldViewPr snapToGrid="0">
      <p:cViewPr varScale="1">
        <p:scale>
          <a:sx n="117" d="100"/>
          <a:sy n="117" d="100"/>
        </p:scale>
        <p:origin x="354" y="102"/>
      </p:cViewPr>
      <p:guideLst/>
    </p:cSldViewPr>
  </p:slideViewPr>
  <p:notesTextViewPr>
    <p:cViewPr>
      <p:scale>
        <a:sx n="1" d="1"/>
        <a:sy n="1" d="1"/>
      </p:scale>
      <p:origin x="0" y="0"/>
    </p:cViewPr>
  </p:notesTextViewPr>
  <p:sorterViewPr>
    <p:cViewPr>
      <p:scale>
        <a:sx n="126" d="100"/>
        <a:sy n="12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gif>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12/13/2022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dirty="0"/>
              <a:pPr/>
              <a:t>12/13/2022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dirty="0"/>
              <a:pPr/>
              <a:t>‹#›</a:t>
            </a:fld>
            <a:endParaRPr lang="en-US" dirty="0"/>
          </a:p>
        </p:txBody>
      </p:sp>
      <p:sp>
        <p:nvSpPr>
          <p:cNvPr id="7" name="Rectangle 6">
            <a:extLst>
              <a:ext uri="{FF2B5EF4-FFF2-40B4-BE49-F238E27FC236}">
                <a16:creationId xmlns:a16="http://schemas.microsoft.com/office/drawing/2014/main" id="{880E48B7-7268-26FF-56D7-4D9646E18D09}"/>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25CE821-7497-764F-9737-91DDCFA3699A}"/>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10">
            <a:extLst>
              <a:ext uri="{FF2B5EF4-FFF2-40B4-BE49-F238E27FC236}">
                <a16:creationId xmlns:a16="http://schemas.microsoft.com/office/drawing/2014/main" id="{CB1FD045-05B7-F76C-632E-75A8FD00A2CA}"/>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8">
            <a:extLst>
              <a:ext uri="{FF2B5EF4-FFF2-40B4-BE49-F238E27FC236}">
                <a16:creationId xmlns:a16="http://schemas.microsoft.com/office/drawing/2014/main" id="{74B68E8C-C588-8BD9-EBA9-7789FCBFC89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1" name="Group 10">
            <a:extLst>
              <a:ext uri="{FF2B5EF4-FFF2-40B4-BE49-F238E27FC236}">
                <a16:creationId xmlns:a16="http://schemas.microsoft.com/office/drawing/2014/main" id="{94E5F10D-6AA7-EAF2-5494-CFDCA2AC932C}"/>
              </a:ext>
            </a:extLst>
          </p:cNvPr>
          <p:cNvGrpSpPr/>
          <p:nvPr userDrawn="1"/>
        </p:nvGrpSpPr>
        <p:grpSpPr>
          <a:xfrm>
            <a:off x="8264427" y="-3419"/>
            <a:ext cx="3927573" cy="3165022"/>
            <a:chOff x="9857014" y="13834"/>
            <a:chExt cx="2334986" cy="1881641"/>
          </a:xfrm>
        </p:grpSpPr>
        <p:sp>
          <p:nvSpPr>
            <p:cNvPr id="12" name="Freeform 14">
              <a:extLst>
                <a:ext uri="{FF2B5EF4-FFF2-40B4-BE49-F238E27FC236}">
                  <a16:creationId xmlns:a16="http://schemas.microsoft.com/office/drawing/2014/main" id="{653471B0-B70D-0FC9-1479-BB067BB13477}"/>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15">
              <a:extLst>
                <a:ext uri="{FF2B5EF4-FFF2-40B4-BE49-F238E27FC236}">
                  <a16:creationId xmlns:a16="http://schemas.microsoft.com/office/drawing/2014/main" id="{592D21D2-A305-D5F6-C46F-680F477A3BED}"/>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4" name="Freeform 21">
            <a:extLst>
              <a:ext uri="{FF2B5EF4-FFF2-40B4-BE49-F238E27FC236}">
                <a16:creationId xmlns:a16="http://schemas.microsoft.com/office/drawing/2014/main" id="{BC005B77-587B-6BA1-2E8E-642362ADE79E}"/>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27">
            <a:extLst>
              <a:ext uri="{FF2B5EF4-FFF2-40B4-BE49-F238E27FC236}">
                <a16:creationId xmlns:a16="http://schemas.microsoft.com/office/drawing/2014/main" id="{E5CF5941-3CF8-6BB1-629E-44BDCA527826}"/>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874834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562DF68-3089-814D-8A14-C651FE91885E}" type="datetime1">
              <a:rPr lang="en-US" smtClean="0"/>
              <a:pPr/>
              <a:t>12/13/2022</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212785121"/>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562DF68-3089-814D-8A14-C651FE91885E}" type="datetime1">
              <a:rPr lang="en-US" smtClean="0"/>
              <a:pPr/>
              <a:t>12/13/2022</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5421998"/>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562DF68-3089-814D-8A14-C651FE91885E}" type="datetime1">
              <a:rPr lang="en-US" smtClean="0"/>
              <a:pPr/>
              <a:t>12/13/2022</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26360333"/>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562DF68-3089-814D-8A14-C651FE91885E}" type="datetime1">
              <a:rPr lang="en-US" smtClean="0"/>
              <a:pPr/>
              <a:t>12/13/2022</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213386655"/>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562DF68-3089-814D-8A14-C651FE91885E}" type="datetime1">
              <a:rPr lang="en-US" smtClean="0"/>
              <a:pPr/>
              <a:t>12/13/2022</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499005885"/>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562DF68-3089-814D-8A14-C651FE91885E}" type="datetime1">
              <a:rPr lang="en-US" smtClean="0"/>
              <a:pPr/>
              <a:t>12/13/2022</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103320911"/>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62DF68-3089-814D-8A14-C651FE91885E}" type="datetime1">
              <a:rPr lang="en-US" smtClean="0"/>
              <a:pPr/>
              <a:t>12/13/2022</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42144730"/>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62DF68-3089-814D-8A14-C651FE91885E}" type="datetime1">
              <a:rPr lang="en-US" smtClean="0"/>
              <a:pPr/>
              <a:t>12/13/2022</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447686752"/>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12/13/2022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43298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12/13/2022</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D9C8446-696E-6942-B6C8-CC9CAD0B34E0}" type="datetime1">
              <a:rPr lang="en-US" smtClean="0"/>
              <a:pPr/>
              <a:t>12/13/2022</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Freeform 3">
            <a:extLst>
              <a:ext uri="{FF2B5EF4-FFF2-40B4-BE49-F238E27FC236}">
                <a16:creationId xmlns:a16="http://schemas.microsoft.com/office/drawing/2014/main" id="{4FC79214-FA4A-C349-11CD-DDAAC9D91F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4">
            <a:extLst>
              <a:ext uri="{FF2B5EF4-FFF2-40B4-BE49-F238E27FC236}">
                <a16:creationId xmlns:a16="http://schemas.microsoft.com/office/drawing/2014/main" id="{28CF37A7-310F-508C-7312-38C337B44B9C}"/>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9" name="Freeform 5">
            <a:extLst>
              <a:ext uri="{FF2B5EF4-FFF2-40B4-BE49-F238E27FC236}">
                <a16:creationId xmlns:a16="http://schemas.microsoft.com/office/drawing/2014/main" id="{4E64EB91-388C-622C-AEEE-6A05E5BEB680}"/>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0" name="Group 9">
            <a:extLst>
              <a:ext uri="{FF2B5EF4-FFF2-40B4-BE49-F238E27FC236}">
                <a16:creationId xmlns:a16="http://schemas.microsoft.com/office/drawing/2014/main" id="{8390668B-A469-98D9-5F45-C8A14E945DEB}"/>
              </a:ext>
            </a:extLst>
          </p:cNvPr>
          <p:cNvGrpSpPr/>
          <p:nvPr userDrawn="1"/>
        </p:nvGrpSpPr>
        <p:grpSpPr>
          <a:xfrm>
            <a:off x="8082092" y="5590903"/>
            <a:ext cx="1572380" cy="1267097"/>
            <a:chOff x="7413403" y="4976359"/>
            <a:chExt cx="2334986" cy="1881641"/>
          </a:xfrm>
        </p:grpSpPr>
        <p:sp>
          <p:nvSpPr>
            <p:cNvPr id="11" name="Freeform 6">
              <a:extLst>
                <a:ext uri="{FF2B5EF4-FFF2-40B4-BE49-F238E27FC236}">
                  <a16:creationId xmlns:a16="http://schemas.microsoft.com/office/drawing/2014/main" id="{36C77BAA-3A98-EC7A-C9F8-20558C8AC128}"/>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12" name="Freeform 7">
              <a:extLst>
                <a:ext uri="{FF2B5EF4-FFF2-40B4-BE49-F238E27FC236}">
                  <a16:creationId xmlns:a16="http://schemas.microsoft.com/office/drawing/2014/main" id="{7C73F5B4-6ED3-A6F1-C10C-F990947FAC66}"/>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Tree>
    <p:extLst>
      <p:ext uri="{BB962C8B-B14F-4D97-AF65-F5344CB8AC3E}">
        <p14:creationId xmlns:p14="http://schemas.microsoft.com/office/powerpoint/2010/main" val="751700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592931-05C6-8543-8B6E-A8BD29BD5C2B}" type="datetime1">
              <a:rPr lang="en-US" smtClean="0"/>
              <a:pPr/>
              <a:t>12/13/2022</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Rectangle 6">
            <a:extLst>
              <a:ext uri="{FF2B5EF4-FFF2-40B4-BE49-F238E27FC236}">
                <a16:creationId xmlns:a16="http://schemas.microsoft.com/office/drawing/2014/main" id="{8560BF1D-990B-B090-FCEE-345E084D29D5}"/>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11">
            <a:extLst>
              <a:ext uri="{FF2B5EF4-FFF2-40B4-BE49-F238E27FC236}">
                <a16:creationId xmlns:a16="http://schemas.microsoft.com/office/drawing/2014/main" id="{FE5F1B09-8D39-F23F-58F9-9C102D0FAE3A}"/>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13">
            <a:extLst>
              <a:ext uri="{FF2B5EF4-FFF2-40B4-BE49-F238E27FC236}">
                <a16:creationId xmlns:a16="http://schemas.microsoft.com/office/drawing/2014/main" id="{492BB910-5C65-54A6-EACF-020FAFD64B8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14">
            <a:extLst>
              <a:ext uri="{FF2B5EF4-FFF2-40B4-BE49-F238E27FC236}">
                <a16:creationId xmlns:a16="http://schemas.microsoft.com/office/drawing/2014/main" id="{8DC95BF0-3B03-6937-914F-AB6516D0DD1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4033016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562DF68-3089-814D-8A14-C651FE91885E}" type="datetime1">
              <a:rPr lang="en-US" smtClean="0"/>
              <a:pPr/>
              <a:t>12/13/2022</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527210638"/>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562DF68-3089-814D-8A14-C651FE91885E}" type="datetime1">
              <a:rPr lang="en-US" smtClean="0"/>
              <a:pPr/>
              <a:t>12/13/2022</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934098906"/>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562DF68-3089-814D-8A14-C651FE91885E}" type="datetime1">
              <a:rPr lang="en-US" smtClean="0"/>
              <a:pPr/>
              <a:t>12/13/2022</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41989430"/>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62DF68-3089-814D-8A14-C651FE91885E}" type="datetime1">
              <a:rPr lang="en-US" smtClean="0"/>
              <a:pPr/>
              <a:t>12/13/2022</a:t>
            </a:fld>
            <a:endParaRPr lang="en-US" dirty="0"/>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2540577"/>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62DF68-3089-814D-8A14-C651FE91885E}" type="datetime1">
              <a:rPr lang="en-US" smtClean="0"/>
              <a:pPr/>
              <a:t>12/13/2022</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063900106"/>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62DF68-3089-814D-8A14-C651FE91885E}" type="datetime1">
              <a:rPr lang="en-US" smtClean="0"/>
              <a:pPr/>
              <a:t>12/13/2022</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23345414"/>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B562DF68-3089-814D-8A14-C651FE91885E}" type="datetime1">
              <a:rPr lang="en-US" smtClean="0"/>
              <a:pPr/>
              <a:t>12/13/2022</a:t>
            </a:fld>
            <a:endParaRPr lang="en-US" dirty="0"/>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r>
              <a:rPr lang="en-US"/>
              <a:t>PRESENTATION TITLE</a:t>
            </a:r>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01054141"/>
      </p:ext>
    </p:extLst>
  </p:cSld>
  <p:clrMap bg1="dk1" tx1="lt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8" r:id="rId18"/>
    <p:sldLayoutId id="2147483651" r:id="rId19"/>
  </p:sldLayoutIdLst>
  <p:hf hdr="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3" name="Rectangle 2062">
            <a:extLst>
              <a:ext uri="{FF2B5EF4-FFF2-40B4-BE49-F238E27FC236}">
                <a16:creationId xmlns:a16="http://schemas.microsoft.com/office/drawing/2014/main" id="{8E482A67-6CD8-49D7-9F85-52ECF9915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8094617" y="965196"/>
            <a:ext cx="3137262" cy="2633146"/>
          </a:xfrm>
        </p:spPr>
        <p:txBody>
          <a:bodyPr>
            <a:normAutofit/>
          </a:bodyPr>
          <a:lstStyle/>
          <a:p>
            <a:r>
              <a:rPr lang="en-US" sz="4000">
                <a:solidFill>
                  <a:srgbClr val="DADADA"/>
                </a:solidFill>
              </a:rPr>
              <a:t>Alien Apocalypse – FYP</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8094617" y="3598339"/>
            <a:ext cx="3137262" cy="1675335"/>
          </a:xfrm>
        </p:spPr>
        <p:txBody>
          <a:bodyPr>
            <a:normAutofit/>
          </a:bodyPr>
          <a:lstStyle/>
          <a:p>
            <a:r>
              <a:rPr lang="en-US" sz="1600">
                <a:ln>
                  <a:solidFill>
                    <a:srgbClr val="404040">
                      <a:alpha val="9804"/>
                    </a:srgbClr>
                  </a:solidFill>
                </a:ln>
                <a:solidFill>
                  <a:srgbClr val="C34525"/>
                </a:solidFill>
              </a:rPr>
              <a:t>Davids Jalisevs</a:t>
            </a:r>
          </a:p>
          <a:p>
            <a:r>
              <a:rPr lang="en-US" sz="1600">
                <a:ln>
                  <a:solidFill>
                    <a:srgbClr val="404040">
                      <a:alpha val="9804"/>
                    </a:srgbClr>
                  </a:solidFill>
                </a:ln>
                <a:solidFill>
                  <a:srgbClr val="C34525"/>
                </a:solidFill>
              </a:rPr>
              <a:t>C00239534</a:t>
            </a:r>
          </a:p>
        </p:txBody>
      </p:sp>
      <p:sp>
        <p:nvSpPr>
          <p:cNvPr id="2065" name="Rectangle 2064">
            <a:extLst>
              <a:ext uri="{FF2B5EF4-FFF2-40B4-BE49-F238E27FC236}">
                <a16:creationId xmlns:a16="http://schemas.microsoft.com/office/drawing/2014/main" id="{418F941B-B7E9-44F2-9A2C-5D35ACF9A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0614" y="965196"/>
            <a:ext cx="6476539" cy="4781641"/>
          </a:xfrm>
          <a:prstGeom prst="rect">
            <a:avLst/>
          </a:prstGeom>
          <a:solidFill>
            <a:schemeClr val="bg1"/>
          </a:solidFill>
          <a:ln w="190500">
            <a:solidFill>
              <a:srgbClr val="FFFFFF">
                <a:alpha val="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B23ED48-D7BD-CE3C-C4FD-EF3710CBBACB}"/>
              </a:ext>
            </a:extLst>
          </p:cNvPr>
          <p:cNvPicPr>
            <a:picLocks noChangeAspect="1"/>
          </p:cNvPicPr>
          <p:nvPr/>
        </p:nvPicPr>
        <p:blipFill>
          <a:blip r:embed="rId2"/>
          <a:stretch>
            <a:fillRect/>
          </a:stretch>
        </p:blipFill>
        <p:spPr>
          <a:xfrm>
            <a:off x="1380489" y="1624835"/>
            <a:ext cx="5562032" cy="3462364"/>
          </a:xfrm>
          <a:prstGeom prst="rect">
            <a:avLst/>
          </a:prstGeom>
        </p:spPr>
      </p:pic>
    </p:spTree>
    <p:extLst>
      <p:ext uri="{BB962C8B-B14F-4D97-AF65-F5344CB8AC3E}">
        <p14:creationId xmlns:p14="http://schemas.microsoft.com/office/powerpoint/2010/main" val="2259308896"/>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lstStyle/>
          <a:p>
            <a:r>
              <a:rPr lang="en-US" dirty="0"/>
              <a:t>Challenges</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p:txBody>
          <a:bodyPr/>
          <a:lstStyle/>
          <a:p>
            <a:fld id="{0B931EDA-BCF8-BB4B-B4D1-2CFE062FA080}" type="datetime1">
              <a:rPr lang="en-US" smtClean="0"/>
              <a:pPr/>
              <a:t>12/13/2022</a:t>
            </a:fld>
            <a:endParaRPr lang="en-US" dirty="0"/>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lstStyle/>
          <a:p>
            <a:fld id="{294A09A9-5501-47C1-A89A-A340965A2BE2}" type="slidenum">
              <a:rPr lang="en-US" smtClean="0"/>
              <a:pPr/>
              <a:t>10</a:t>
            </a:fld>
            <a:endParaRPr lang="en-US" dirty="0"/>
          </a:p>
        </p:txBody>
      </p:sp>
      <p:sp>
        <p:nvSpPr>
          <p:cNvPr id="3" name="Content Placeholder 2">
            <a:extLst>
              <a:ext uri="{FF2B5EF4-FFF2-40B4-BE49-F238E27FC236}">
                <a16:creationId xmlns:a16="http://schemas.microsoft.com/office/drawing/2014/main" id="{5705E232-A4BE-02C2-0F2A-EDD9F42029CD}"/>
              </a:ext>
            </a:extLst>
          </p:cNvPr>
          <p:cNvSpPr>
            <a:spLocks noGrp="1"/>
          </p:cNvSpPr>
          <p:nvPr>
            <p:ph idx="1"/>
          </p:nvPr>
        </p:nvSpPr>
        <p:spPr>
          <a:xfrm>
            <a:off x="1167493" y="2528203"/>
            <a:ext cx="10387198" cy="2828613"/>
          </a:xfrm>
        </p:spPr>
        <p:txBody>
          <a:bodyPr/>
          <a:lstStyle/>
          <a:p>
            <a:r>
              <a:rPr lang="en-US" dirty="0"/>
              <a:t>Balancing - Creating a wide variety of unique and powerful superpowers that player can use in combat and exploration. This will require careful design and balance to ensure that each power is interesting and useful, without making any one power overpowered.</a:t>
            </a:r>
          </a:p>
          <a:p>
            <a:r>
              <a:rPr lang="en-US" dirty="0"/>
              <a:t>Work with AI –developing different AI`s for enemies and </a:t>
            </a:r>
            <a:r>
              <a:rPr lang="en-US" dirty="0" err="1"/>
              <a:t>npc`s</a:t>
            </a:r>
            <a:r>
              <a:rPr lang="en-US" dirty="0"/>
              <a:t> that will make all enemies look different and act different, and will make </a:t>
            </a:r>
            <a:r>
              <a:rPr lang="en-US" dirty="0" err="1"/>
              <a:t>npc`s</a:t>
            </a:r>
            <a:r>
              <a:rPr lang="en-US" dirty="0"/>
              <a:t> look more alive.</a:t>
            </a:r>
          </a:p>
          <a:p>
            <a:r>
              <a:rPr lang="en-US" dirty="0"/>
              <a:t>Dynamic events - Implementing a dynamic and interactive world that changes over time and responds to the player's actions.</a:t>
            </a:r>
          </a:p>
        </p:txBody>
      </p:sp>
    </p:spTree>
    <p:extLst>
      <p:ext uri="{BB962C8B-B14F-4D97-AF65-F5344CB8AC3E}">
        <p14:creationId xmlns:p14="http://schemas.microsoft.com/office/powerpoint/2010/main" val="2745726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lstStyle/>
          <a:p>
            <a:r>
              <a:rPr lang="en-US" dirty="0"/>
              <a:t>Goals</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p:txBody>
          <a:bodyPr/>
          <a:lstStyle/>
          <a:p>
            <a:fld id="{0B931EDA-BCF8-BB4B-B4D1-2CFE062FA080}" type="datetime1">
              <a:rPr lang="en-US" smtClean="0"/>
              <a:pPr/>
              <a:t>12/13/2022</a:t>
            </a:fld>
            <a:endParaRPr lang="en-US" dirty="0"/>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lstStyle/>
          <a:p>
            <a:fld id="{294A09A9-5501-47C1-A89A-A340965A2BE2}" type="slidenum">
              <a:rPr lang="en-US" smtClean="0"/>
              <a:pPr/>
              <a:t>11</a:t>
            </a:fld>
            <a:endParaRPr lang="en-US" dirty="0"/>
          </a:p>
        </p:txBody>
      </p:sp>
      <p:sp>
        <p:nvSpPr>
          <p:cNvPr id="3" name="Content Placeholder 2">
            <a:extLst>
              <a:ext uri="{FF2B5EF4-FFF2-40B4-BE49-F238E27FC236}">
                <a16:creationId xmlns:a16="http://schemas.microsoft.com/office/drawing/2014/main" id="{5705E232-A4BE-02C2-0F2A-EDD9F42029CD}"/>
              </a:ext>
            </a:extLst>
          </p:cNvPr>
          <p:cNvSpPr>
            <a:spLocks noGrp="1"/>
          </p:cNvSpPr>
          <p:nvPr>
            <p:ph idx="1"/>
          </p:nvPr>
        </p:nvSpPr>
        <p:spPr>
          <a:xfrm>
            <a:off x="1167493" y="2528203"/>
            <a:ext cx="10387198" cy="2828613"/>
          </a:xfrm>
        </p:spPr>
        <p:txBody>
          <a:bodyPr/>
          <a:lstStyle/>
          <a:p>
            <a:pPr marL="342900" indent="-342900">
              <a:buFont typeface="Arial" panose="020B0604020202020204" pitchFamily="34" charset="0"/>
              <a:buChar char="•"/>
            </a:pPr>
            <a:r>
              <a:rPr lang="en-US" dirty="0"/>
              <a:t>To create intelligent and challenging alien enemy AI that adapts to the player's actions and tactics, and that provides a fun and satisfying challenge for players.</a:t>
            </a:r>
          </a:p>
          <a:p>
            <a:pPr marL="342900" indent="-342900">
              <a:buFont typeface="Arial" panose="020B0604020202020204" pitchFamily="34" charset="0"/>
              <a:buChar char="•"/>
            </a:pPr>
            <a:r>
              <a:rPr lang="en-US" dirty="0"/>
              <a:t>Learn more about Unity Engine and virtual reality.</a:t>
            </a:r>
          </a:p>
          <a:p>
            <a:pPr marL="342900" indent="-342900">
              <a:buFont typeface="Arial" panose="020B0604020202020204" pitchFamily="34" charset="0"/>
              <a:buChar char="•"/>
            </a:pPr>
            <a:r>
              <a:rPr lang="en-US" dirty="0"/>
              <a:t>To designing and implement a diverse range of superpowers, each with its own distinct mechanics and effects</a:t>
            </a:r>
          </a:p>
          <a:p>
            <a:endParaRPr lang="en-US" dirty="0"/>
          </a:p>
        </p:txBody>
      </p:sp>
    </p:spTree>
    <p:extLst>
      <p:ext uri="{BB962C8B-B14F-4D97-AF65-F5344CB8AC3E}">
        <p14:creationId xmlns:p14="http://schemas.microsoft.com/office/powerpoint/2010/main" val="34541368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lstStyle/>
          <a:p>
            <a:r>
              <a:rPr lang="en-US" dirty="0"/>
              <a:t>Possible game patterns to use</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p:txBody>
          <a:bodyPr/>
          <a:lstStyle/>
          <a:p>
            <a:fld id="{0B931EDA-BCF8-BB4B-B4D1-2CFE062FA080}" type="datetime1">
              <a:rPr lang="en-US" smtClean="0"/>
              <a:pPr/>
              <a:t>12/13/2022</a:t>
            </a:fld>
            <a:endParaRPr lang="en-US" dirty="0"/>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lstStyle/>
          <a:p>
            <a:fld id="{294A09A9-5501-47C1-A89A-A340965A2BE2}" type="slidenum">
              <a:rPr lang="en-US" smtClean="0"/>
              <a:pPr/>
              <a:t>12</a:t>
            </a:fld>
            <a:endParaRPr lang="en-US" dirty="0"/>
          </a:p>
        </p:txBody>
      </p:sp>
      <p:sp>
        <p:nvSpPr>
          <p:cNvPr id="3" name="Content Placeholder 2">
            <a:extLst>
              <a:ext uri="{FF2B5EF4-FFF2-40B4-BE49-F238E27FC236}">
                <a16:creationId xmlns:a16="http://schemas.microsoft.com/office/drawing/2014/main" id="{5705E232-A4BE-02C2-0F2A-EDD9F42029CD}"/>
              </a:ext>
            </a:extLst>
          </p:cNvPr>
          <p:cNvSpPr>
            <a:spLocks noGrp="1"/>
          </p:cNvSpPr>
          <p:nvPr>
            <p:ph idx="1"/>
          </p:nvPr>
        </p:nvSpPr>
        <p:spPr>
          <a:xfrm>
            <a:off x="1167492" y="2014693"/>
            <a:ext cx="10387198" cy="3308421"/>
          </a:xfrm>
        </p:spPr>
        <p:txBody>
          <a:bodyPr/>
          <a:lstStyle/>
          <a:p>
            <a:pPr marL="342900" indent="-342900">
              <a:buFont typeface="Arial" panose="020B0604020202020204" pitchFamily="34" charset="0"/>
              <a:buChar char="•"/>
            </a:pPr>
            <a:r>
              <a:rPr lang="en-US" dirty="0"/>
              <a:t>The Singleton pattern, which ensures that only one instance of a particular object or class exists in the game at any given time. This could be useful for creating global objects or resources that need to be shared across multiple parts of the game.</a:t>
            </a:r>
          </a:p>
          <a:p>
            <a:pPr marL="342900" indent="-342900">
              <a:buFont typeface="Arial" panose="020B0604020202020204" pitchFamily="34" charset="0"/>
              <a:buChar char="•"/>
            </a:pPr>
            <a:r>
              <a:rPr lang="en-US" dirty="0"/>
              <a:t>The Strategy pattern, which allows players to choose from a variety of different tactics or strategies in the game, and to switch between them as needed. This could be useful for creating a system of customizable player builds or loadouts</a:t>
            </a:r>
          </a:p>
          <a:p>
            <a:pPr marL="342900" indent="-342900">
              <a:buFont typeface="Arial" panose="020B0604020202020204" pitchFamily="34" charset="0"/>
              <a:buChar char="•"/>
            </a:pPr>
            <a:r>
              <a:rPr lang="en-US" dirty="0"/>
              <a:t>The State pattern, which allows objects in the game to change their behavior depending on their internal state. This could be useful for creating complex and dynamic AI behavior, or for allowing player to switch between different superpowers in combat.</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622357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a:off x="1295401" y="544945"/>
            <a:ext cx="9520381" cy="979061"/>
          </a:xfrm>
        </p:spPr>
        <p:txBody>
          <a:bodyPr/>
          <a:lstStyle/>
          <a:p>
            <a:r>
              <a:rPr lang="en-US" dirty="0"/>
              <a:t>Conclusion</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body" idx="1"/>
          </p:nvPr>
        </p:nvSpPr>
        <p:spPr>
          <a:xfrm>
            <a:off x="1225232" y="2176714"/>
            <a:ext cx="9590550" cy="3706561"/>
          </a:xfrm>
        </p:spPr>
        <p:txBody>
          <a:bodyPr vert="horz" lIns="91440" tIns="45720" rIns="91440" bIns="45720" rtlCol="0" anchor="t">
            <a:normAutofit/>
          </a:bodyPr>
          <a:lstStyle/>
          <a:p>
            <a:pPr marL="342900" indent="-342900" algn="l">
              <a:buFont typeface="Arial" panose="020B0604020202020204" pitchFamily="34" charset="0"/>
              <a:buChar char="•"/>
            </a:pPr>
            <a:r>
              <a:rPr lang="en-US" dirty="0"/>
              <a:t>In conclusion, "Alien Apocalypse" is a game where player must use their acquired superpowers to either fight against the invading alien forces and save humanity, or join the aliens and destroy humanity. With dynamic gameplay and unique superpowers, the game offers player the opportunity to experience the thrill of being a super-hero or a villain. </a:t>
            </a:r>
          </a:p>
          <a:p>
            <a:pPr marL="342900" indent="-342900" algn="l">
              <a:buFont typeface="Arial" panose="020B0604020202020204" pitchFamily="34" charset="0"/>
              <a:buChar char="•"/>
            </a:pPr>
            <a:r>
              <a:rPr lang="en-US" dirty="0"/>
              <a:t>I hope to learn new technologies and techniques, such as artificial intelligence and maybe machine learning, and how to apply them to create a dynamic and interactive game world.</a:t>
            </a:r>
          </a:p>
          <a:p>
            <a:pPr marL="342900" indent="-342900" algn="l">
              <a:buFont typeface="Arial" panose="020B0604020202020204" pitchFamily="34" charset="0"/>
              <a:buChar char="•"/>
            </a:pPr>
            <a:r>
              <a:rPr lang="en-US" dirty="0"/>
              <a:t>Overall, by developing this game, I hope to gain a deeper understanding of game design and development, and to advance my skills as a game developer.</a:t>
            </a:r>
          </a:p>
        </p:txBody>
      </p:sp>
      <p:sp>
        <p:nvSpPr>
          <p:cNvPr id="4" name="Date Placeholder 3">
            <a:extLst>
              <a:ext uri="{FF2B5EF4-FFF2-40B4-BE49-F238E27FC236}">
                <a16:creationId xmlns:a16="http://schemas.microsoft.com/office/drawing/2014/main" id="{3A738329-E174-7440-8FD5-179A15324C63}"/>
              </a:ext>
            </a:extLst>
          </p:cNvPr>
          <p:cNvSpPr>
            <a:spLocks noGrp="1"/>
          </p:cNvSpPr>
          <p:nvPr>
            <p:ph type="dt" sz="half" idx="10"/>
          </p:nvPr>
        </p:nvSpPr>
        <p:spPr/>
        <p:txBody>
          <a:bodyPr/>
          <a:lstStyle/>
          <a:p>
            <a:fld id="{7FA0C2EE-8499-394A-A22C-DABDB4752AEE}" type="datetime1">
              <a:rPr lang="en-US" smtClean="0"/>
              <a:pPr/>
              <a:t>12/13/2022</a:t>
            </a:fld>
            <a:endParaRPr lang="en-US" dirty="0"/>
          </a:p>
        </p:txBody>
      </p:sp>
      <p:sp>
        <p:nvSpPr>
          <p:cNvPr id="6" name="Slide Number Placeholder 5">
            <a:extLst>
              <a:ext uri="{FF2B5EF4-FFF2-40B4-BE49-F238E27FC236}">
                <a16:creationId xmlns:a16="http://schemas.microsoft.com/office/drawing/2014/main" id="{B25B7362-01DC-0E4C-9B34-0DF3FD449CAD}"/>
              </a:ext>
            </a:extLst>
          </p:cNvPr>
          <p:cNvSpPr>
            <a:spLocks noGrp="1"/>
          </p:cNvSpPr>
          <p:nvPr>
            <p:ph type="sldNum" sz="quarter" idx="12"/>
          </p:nvPr>
        </p:nvSpPr>
        <p:spPr/>
        <p:txBody>
          <a:bodyPr/>
          <a:lstStyle/>
          <a:p>
            <a:fld id="{294A09A9-5501-47C1-A89A-A340965A2BE2}" type="slidenum">
              <a:rPr lang="en-US" smtClean="0"/>
              <a:pPr/>
              <a:t>13</a:t>
            </a:fld>
            <a:endParaRPr lang="en-US" dirty="0"/>
          </a:p>
        </p:txBody>
      </p:sp>
    </p:spTree>
    <p:extLst>
      <p:ext uri="{BB962C8B-B14F-4D97-AF65-F5344CB8AC3E}">
        <p14:creationId xmlns:p14="http://schemas.microsoft.com/office/powerpoint/2010/main" val="445070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p:txBody>
          <a:bodyPr>
            <a:normAutofit fontScale="85000" lnSpcReduction="10000"/>
          </a:bodyPr>
          <a:lstStyle/>
          <a:p>
            <a:r>
              <a:rPr lang="en-US" dirty="0"/>
              <a:t>Davids Jalisevs</a:t>
            </a:r>
          </a:p>
          <a:p>
            <a:r>
              <a:rPr lang="en-US" dirty="0"/>
              <a:t>C00239534</a:t>
            </a:r>
          </a:p>
          <a:p>
            <a:r>
              <a:rPr lang="en-US" dirty="0"/>
              <a:t>https://youtu.be/h5Q4yvxdV34</a:t>
            </a:r>
          </a:p>
        </p:txBody>
      </p:sp>
    </p:spTree>
    <p:extLst>
      <p:ext uri="{BB962C8B-B14F-4D97-AF65-F5344CB8AC3E}">
        <p14:creationId xmlns:p14="http://schemas.microsoft.com/office/powerpoint/2010/main" val="926184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2657473-0987-F025-EE50-9A42BA7528A1}"/>
              </a:ext>
            </a:extLst>
          </p:cNvPr>
          <p:cNvPicPr>
            <a:picLocks noChangeAspect="1"/>
          </p:cNvPicPr>
          <p:nvPr/>
        </p:nvPicPr>
        <p:blipFill rotWithShape="1">
          <a:blip r:embed="rId2">
            <a:alphaModFix amt="25000"/>
          </a:blip>
          <a:srcRect l="11111"/>
          <a:stretch/>
        </p:blipFill>
        <p:spPr>
          <a:xfrm>
            <a:off x="20" y="10"/>
            <a:ext cx="12191980" cy="6857990"/>
          </a:xfrm>
          <a:prstGeom prst="rect">
            <a:avLst/>
          </a:prstGeom>
        </p:spPr>
      </p:pic>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913795" y="609600"/>
            <a:ext cx="10353762" cy="970450"/>
          </a:xfrm>
        </p:spPr>
        <p:txBody>
          <a:bodyPr>
            <a:normAutofit/>
          </a:bodyPr>
          <a:lstStyle/>
          <a:p>
            <a:r>
              <a:rPr lang="en-US" dirty="0"/>
              <a:t>Content Table</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913795" y="1732449"/>
            <a:ext cx="10353762" cy="4058751"/>
          </a:xfrm>
        </p:spPr>
        <p:txBody>
          <a:bodyPr vert="horz" lIns="91440" tIns="45720" rIns="91440" bIns="45720" rtlCol="0" anchor="ctr">
            <a:normAutofit/>
          </a:bodyPr>
          <a:lstStyle/>
          <a:p>
            <a:r>
              <a:rPr lang="en-US" dirty="0"/>
              <a:t>Introduction</a:t>
            </a:r>
          </a:p>
          <a:p>
            <a:r>
              <a:rPr lang="en-US" dirty="0"/>
              <a:t>Gameplay</a:t>
            </a:r>
          </a:p>
          <a:p>
            <a:r>
              <a:rPr lang="en-US" dirty="0"/>
              <a:t>Features</a:t>
            </a:r>
          </a:p>
          <a:p>
            <a:r>
              <a:rPr lang="en-US" dirty="0"/>
              <a:t>Challenges and goals</a:t>
            </a:r>
          </a:p>
          <a:p>
            <a:r>
              <a:rPr lang="en-US" dirty="0"/>
              <a:t>Possible Game Patterns to use</a:t>
            </a:r>
          </a:p>
          <a:p>
            <a:r>
              <a:rPr lang="en-US" dirty="0"/>
              <a:t>Conclusion</a:t>
            </a:r>
          </a:p>
          <a:p>
            <a:endParaRPr lang="en-US" dirty="0"/>
          </a:p>
        </p:txBody>
      </p:sp>
      <p:sp>
        <p:nvSpPr>
          <p:cNvPr id="4" name="Date Placeholder 3">
            <a:extLst>
              <a:ext uri="{FF2B5EF4-FFF2-40B4-BE49-F238E27FC236}">
                <a16:creationId xmlns:a16="http://schemas.microsoft.com/office/drawing/2014/main" id="{5739303D-13C0-6A41-947A-F998CC47B32E}"/>
              </a:ext>
            </a:extLst>
          </p:cNvPr>
          <p:cNvSpPr>
            <a:spLocks noGrp="1"/>
          </p:cNvSpPr>
          <p:nvPr>
            <p:ph type="dt" sz="half" idx="10"/>
          </p:nvPr>
        </p:nvSpPr>
        <p:spPr>
          <a:xfrm>
            <a:off x="7678736" y="5883275"/>
            <a:ext cx="2743200" cy="365125"/>
          </a:xfrm>
        </p:spPr>
        <p:txBody>
          <a:bodyPr>
            <a:normAutofit/>
          </a:bodyPr>
          <a:lstStyle/>
          <a:p>
            <a:pPr>
              <a:spcAft>
                <a:spcPts val="600"/>
              </a:spcAft>
            </a:pPr>
            <a:fld id="{495D8227-9DE4-4D42-8C1B-E10C828BC634}" type="datetime1">
              <a:rPr lang="en-US" smtClean="0"/>
              <a:pPr>
                <a:spcAft>
                  <a:spcPts val="600"/>
                </a:spcAft>
              </a:pPr>
              <a:t>12/13/2022</a:t>
            </a:fld>
            <a:endParaRPr lang="en-US"/>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12"/>
          </p:nvPr>
        </p:nvSpPr>
        <p:spPr>
          <a:xfrm>
            <a:off x="10514011" y="5883275"/>
            <a:ext cx="753545" cy="365125"/>
          </a:xfrm>
        </p:spPr>
        <p:txBody>
          <a:bodyPr>
            <a:normAutofit/>
          </a:bodyPr>
          <a:lstStyle/>
          <a:p>
            <a:pPr>
              <a:spcAft>
                <a:spcPts val="600"/>
              </a:spcAft>
            </a:pPr>
            <a:fld id="{294A09A9-5501-47C1-A89A-A340965A2BE2}" type="slidenum">
              <a:rPr lang="en-US" smtClean="0"/>
              <a:pPr>
                <a:spcAft>
                  <a:spcPts val="600"/>
                </a:spcAft>
              </a:pPr>
              <a:t>2</a:t>
            </a:fld>
            <a:endParaRPr lang="en-US"/>
          </a:p>
        </p:txBody>
      </p:sp>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099459" y="0"/>
            <a:ext cx="9590550" cy="182881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300725" y="2561179"/>
            <a:ext cx="9590550" cy="1507054"/>
          </a:xfrm>
        </p:spPr>
        <p:txBody>
          <a:bodyPr vert="horz" lIns="91440" tIns="45720" rIns="91440" bIns="45720" rtlCol="0" anchor="t">
            <a:normAutofit/>
          </a:bodyPr>
          <a:lstStyle/>
          <a:p>
            <a:r>
              <a:rPr lang="en-US" sz="2000" dirty="0"/>
              <a:t>In the “Alien Apocalypse” player must use their acquired through the world powers to either fight against the invading alien forces and save humanity or join the aliens and destroy humanity. With dynamic gameplay and unique superpowers player will get to experience either super-hero path or a villain.</a:t>
            </a:r>
          </a:p>
        </p:txBody>
      </p:sp>
      <p:sp>
        <p:nvSpPr>
          <p:cNvPr id="4" name="Date Placeholder 3">
            <a:extLst>
              <a:ext uri="{FF2B5EF4-FFF2-40B4-BE49-F238E27FC236}">
                <a16:creationId xmlns:a16="http://schemas.microsoft.com/office/drawing/2014/main" id="{DB056174-CBC5-7B48-9681-7DDAC423337E}"/>
              </a:ext>
            </a:extLst>
          </p:cNvPr>
          <p:cNvSpPr>
            <a:spLocks noGrp="1"/>
          </p:cNvSpPr>
          <p:nvPr>
            <p:ph type="dt" sz="half" idx="10"/>
          </p:nvPr>
        </p:nvSpPr>
        <p:spPr/>
        <p:txBody>
          <a:bodyPr/>
          <a:lstStyle/>
          <a:p>
            <a:fld id="{E1707CF3-9BC4-A745-ACDA-A73543D800FE}" type="datetime1">
              <a:rPr lang="en-US" smtClean="0"/>
              <a:pPr/>
              <a:t>12/13/2022</a:t>
            </a:fld>
            <a:endParaRPr lang="en-US" dirty="0"/>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1639799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2147961" y="130629"/>
            <a:ext cx="7896077" cy="961277"/>
          </a:xfrm>
        </p:spPr>
        <p:txBody>
          <a:bodyPr/>
          <a:lstStyle/>
          <a:p>
            <a:r>
              <a:rPr lang="en-US" dirty="0"/>
              <a:t>Gameplay</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subTitle" idx="1"/>
          </p:nvPr>
        </p:nvSpPr>
        <p:spPr/>
        <p:txBody>
          <a:bodyPr vert="horz" lIns="91440" tIns="45720" rIns="91440" bIns="45720" rtlCol="0" anchor="t">
            <a:normAutofit/>
          </a:bodyPr>
          <a:lstStyle/>
          <a:p>
            <a:endParaRPr lang="en-US" dirty="0"/>
          </a:p>
        </p:txBody>
      </p:sp>
      <p:pic>
        <p:nvPicPr>
          <p:cNvPr id="1026" name="Picture 2" descr="[video-to-gif output image]">
            <a:extLst>
              <a:ext uri="{FF2B5EF4-FFF2-40B4-BE49-F238E27FC236}">
                <a16:creationId xmlns:a16="http://schemas.microsoft.com/office/drawing/2014/main" id="{682884C0-5961-F221-73AE-AF41F81DB3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2906" y="1495772"/>
            <a:ext cx="8381132" cy="4721371"/>
          </a:xfrm>
          <a:prstGeom prst="rect">
            <a:avLst/>
          </a:prstGeom>
          <a:noFill/>
          <a:effectLst>
            <a:softEdge rad="2032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6797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Dynamic Super-Powers</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10"/>
          </p:nvPr>
        </p:nvSpPr>
        <p:spPr/>
        <p:txBody>
          <a:bodyPr/>
          <a:lstStyle/>
          <a:p>
            <a:fld id="{C098A06B-52D8-C143-AE54-C8C950480C5A}" type="datetime1">
              <a:rPr lang="en-US" smtClean="0"/>
              <a:t>12/13/2022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12"/>
          </p:nvPr>
        </p:nvSpPr>
        <p:spPr/>
        <p:txBody>
          <a:bodyPr/>
          <a:lstStyle/>
          <a:p>
            <a:fld id="{294A09A9-5501-47C1-A89A-A340965A2BE2}" type="slidenum">
              <a:rPr lang="en-US" smtClean="0"/>
              <a:pPr/>
              <a:t>5</a:t>
            </a:fld>
            <a:endParaRPr lang="en-US" dirty="0"/>
          </a:p>
        </p:txBody>
      </p:sp>
      <p:sp>
        <p:nvSpPr>
          <p:cNvPr id="9" name="Content Placeholder 8">
            <a:extLst>
              <a:ext uri="{FF2B5EF4-FFF2-40B4-BE49-F238E27FC236}">
                <a16:creationId xmlns:a16="http://schemas.microsoft.com/office/drawing/2014/main" id="{1BA60A8B-9DE1-21BE-BFCE-BF7CE327DA8B}"/>
              </a:ext>
            </a:extLst>
          </p:cNvPr>
          <p:cNvSpPr>
            <a:spLocks noGrp="1"/>
          </p:cNvSpPr>
          <p:nvPr>
            <p:ph idx="1"/>
          </p:nvPr>
        </p:nvSpPr>
        <p:spPr/>
        <p:txBody>
          <a:bodyPr/>
          <a:lstStyle/>
          <a:p>
            <a:r>
              <a:rPr lang="en-US" dirty="0"/>
              <a:t>In this game I want to implement as much as possible of interesting super-powers I always wanted to have as a kid, the list goes on and on but to mention I will try my best to implement following powers in time</a:t>
            </a:r>
          </a:p>
          <a:p>
            <a:r>
              <a:rPr lang="en-US" dirty="0"/>
              <a:t>Fireball: shoot a fire ball, set things on fire </a:t>
            </a:r>
          </a:p>
          <a:p>
            <a:r>
              <a:rPr lang="en-US" dirty="0"/>
              <a:t>Telekinesis: The ability to move objects from afar </a:t>
            </a:r>
          </a:p>
          <a:p>
            <a:r>
              <a:rPr lang="en-US" dirty="0"/>
              <a:t>Terrain manipulation: edit, delete and build environment around </a:t>
            </a:r>
          </a:p>
          <a:p>
            <a:r>
              <a:rPr lang="en-US" dirty="0"/>
              <a:t>Flight: player able to fly around in 3d space</a:t>
            </a:r>
          </a:p>
          <a:p>
            <a:r>
              <a:rPr lang="en-US" dirty="0"/>
              <a:t>Super strength: super fists with big power</a:t>
            </a:r>
          </a:p>
          <a:p>
            <a:r>
              <a:rPr lang="en-US" dirty="0"/>
              <a:t>Shockwave: creates a wave that stuns opponents around you</a:t>
            </a:r>
          </a:p>
        </p:txBody>
      </p:sp>
    </p:spTree>
    <p:extLst>
      <p:ext uri="{BB962C8B-B14F-4D97-AF65-F5344CB8AC3E}">
        <p14:creationId xmlns:p14="http://schemas.microsoft.com/office/powerpoint/2010/main" val="1527386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p:txBody>
          <a:bodyPr/>
          <a:lstStyle/>
          <a:p>
            <a:r>
              <a:rPr lang="en-US" dirty="0"/>
              <a:t>Dynamic Path</a:t>
            </a:r>
          </a:p>
        </p:txBody>
      </p:sp>
      <p:sp>
        <p:nvSpPr>
          <p:cNvPr id="3" name="Date Placeholder 2">
            <a:extLst>
              <a:ext uri="{FF2B5EF4-FFF2-40B4-BE49-F238E27FC236}">
                <a16:creationId xmlns:a16="http://schemas.microsoft.com/office/drawing/2014/main" id="{4E809DF5-56B4-304A-8777-BB8576005AF2}"/>
              </a:ext>
            </a:extLst>
          </p:cNvPr>
          <p:cNvSpPr>
            <a:spLocks noGrp="1"/>
          </p:cNvSpPr>
          <p:nvPr>
            <p:ph type="dt" sz="half" idx="10"/>
          </p:nvPr>
        </p:nvSpPr>
        <p:spPr/>
        <p:txBody>
          <a:bodyPr/>
          <a:lstStyle/>
          <a:p>
            <a:fld id="{7699C8CE-7534-A244-ABE9-5BED2DFEFBDF}" type="datetime1">
              <a:rPr lang="en-US" smtClean="0"/>
              <a:t>12/13/2022</a:t>
            </a:fld>
            <a:endParaRPr lang="en-US" dirty="0"/>
          </a:p>
        </p:txBody>
      </p:sp>
      <p:sp>
        <p:nvSpPr>
          <p:cNvPr id="5" name="Footer Placeholder 4">
            <a:extLst>
              <a:ext uri="{FF2B5EF4-FFF2-40B4-BE49-F238E27FC236}">
                <a16:creationId xmlns:a16="http://schemas.microsoft.com/office/drawing/2014/main" id="{0A79A912-225F-BE40-9F3E-0255524448CD}"/>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12"/>
          </p:nvPr>
        </p:nvSpPr>
        <p:spPr/>
        <p:txBody>
          <a:bodyPr/>
          <a:lstStyle/>
          <a:p>
            <a:fld id="{294A09A9-5501-47C1-A89A-A340965A2BE2}" type="slidenum">
              <a:rPr lang="en-US" smtClean="0"/>
              <a:pPr/>
              <a:t>6</a:t>
            </a:fld>
            <a:endParaRPr lang="en-US" dirty="0"/>
          </a:p>
        </p:txBody>
      </p:sp>
      <p:sp>
        <p:nvSpPr>
          <p:cNvPr id="8" name="Content Placeholder 7">
            <a:extLst>
              <a:ext uri="{FF2B5EF4-FFF2-40B4-BE49-F238E27FC236}">
                <a16:creationId xmlns:a16="http://schemas.microsoft.com/office/drawing/2014/main" id="{7A7F4A45-4E5B-115E-5F42-A01AC2AB27C8}"/>
              </a:ext>
            </a:extLst>
          </p:cNvPr>
          <p:cNvSpPr>
            <a:spLocks noGrp="1"/>
          </p:cNvSpPr>
          <p:nvPr>
            <p:ph idx="1"/>
          </p:nvPr>
        </p:nvSpPr>
        <p:spPr/>
        <p:txBody>
          <a:bodyPr>
            <a:normAutofit/>
          </a:bodyPr>
          <a:lstStyle/>
          <a:p>
            <a:r>
              <a:rPr lang="en-US" sz="2800" dirty="0"/>
              <a:t>Player will be able to select his path on either attack aliens and save humanity or to join aliens and erase humanity using acquired superpowers, </a:t>
            </a:r>
          </a:p>
          <a:p>
            <a:r>
              <a:rPr lang="en-US" sz="2800" dirty="0"/>
              <a:t>Humanity will consider player enemy and will also start their attack on the player </a:t>
            </a:r>
          </a:p>
          <a:p>
            <a:r>
              <a:rPr lang="en-US" sz="2800" dirty="0"/>
              <a:t>Wanted system to treat player if player goes too crazy on humans</a:t>
            </a:r>
          </a:p>
          <a:p>
            <a:r>
              <a:rPr lang="en-US" sz="2800" dirty="0"/>
              <a:t>Dynamic events such as meteor crushing or tornadoes  </a:t>
            </a:r>
          </a:p>
        </p:txBody>
      </p:sp>
    </p:spTree>
    <p:extLst>
      <p:ext uri="{BB962C8B-B14F-4D97-AF65-F5344CB8AC3E}">
        <p14:creationId xmlns:p14="http://schemas.microsoft.com/office/powerpoint/2010/main" val="4212917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p:txBody>
          <a:bodyPr>
            <a:normAutofit fontScale="90000"/>
          </a:bodyPr>
          <a:lstStyle/>
          <a:p>
            <a:r>
              <a:rPr lang="en-US" dirty="0"/>
              <a:t>Features To Be</a:t>
            </a:r>
            <a:br>
              <a:rPr lang="en-US" dirty="0"/>
            </a:br>
            <a:endParaRPr lang="en-US" dirty="0"/>
          </a:p>
        </p:txBody>
      </p:sp>
      <p:sp>
        <p:nvSpPr>
          <p:cNvPr id="3" name="Date Placeholder 2">
            <a:extLst>
              <a:ext uri="{FF2B5EF4-FFF2-40B4-BE49-F238E27FC236}">
                <a16:creationId xmlns:a16="http://schemas.microsoft.com/office/drawing/2014/main" id="{4E809DF5-56B4-304A-8777-BB8576005AF2}"/>
              </a:ext>
            </a:extLst>
          </p:cNvPr>
          <p:cNvSpPr>
            <a:spLocks noGrp="1"/>
          </p:cNvSpPr>
          <p:nvPr>
            <p:ph type="dt" sz="half" idx="10"/>
          </p:nvPr>
        </p:nvSpPr>
        <p:spPr/>
        <p:txBody>
          <a:bodyPr/>
          <a:lstStyle/>
          <a:p>
            <a:fld id="{7699C8CE-7534-A244-ABE9-5BED2DFEFBDF}" type="datetime1">
              <a:rPr lang="en-US" smtClean="0"/>
              <a:t>12/13/2022</a:t>
            </a:fld>
            <a:endParaRPr lang="en-US" dirty="0"/>
          </a:p>
        </p:txBody>
      </p:sp>
      <p:sp>
        <p:nvSpPr>
          <p:cNvPr id="5" name="Footer Placeholder 4">
            <a:extLst>
              <a:ext uri="{FF2B5EF4-FFF2-40B4-BE49-F238E27FC236}">
                <a16:creationId xmlns:a16="http://schemas.microsoft.com/office/drawing/2014/main" id="{0A79A912-225F-BE40-9F3E-0255524448CD}"/>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12"/>
          </p:nvPr>
        </p:nvSpPr>
        <p:spPr/>
        <p:txBody>
          <a:bodyPr/>
          <a:lstStyle/>
          <a:p>
            <a:fld id="{294A09A9-5501-47C1-A89A-A340965A2BE2}" type="slidenum">
              <a:rPr lang="en-US" smtClean="0"/>
              <a:pPr/>
              <a:t>7</a:t>
            </a:fld>
            <a:endParaRPr lang="en-US" dirty="0"/>
          </a:p>
        </p:txBody>
      </p:sp>
      <p:sp>
        <p:nvSpPr>
          <p:cNvPr id="8" name="Content Placeholder 7">
            <a:extLst>
              <a:ext uri="{FF2B5EF4-FFF2-40B4-BE49-F238E27FC236}">
                <a16:creationId xmlns:a16="http://schemas.microsoft.com/office/drawing/2014/main" id="{7A7F4A45-4E5B-115E-5F42-A01AC2AB27C8}"/>
              </a:ext>
            </a:extLst>
          </p:cNvPr>
          <p:cNvSpPr>
            <a:spLocks noGrp="1"/>
          </p:cNvSpPr>
          <p:nvPr>
            <p:ph idx="1"/>
          </p:nvPr>
        </p:nvSpPr>
        <p:spPr/>
        <p:txBody>
          <a:bodyPr>
            <a:normAutofit/>
          </a:bodyPr>
          <a:lstStyle/>
          <a:p>
            <a:r>
              <a:rPr lang="en-US" sz="2400" dirty="0"/>
              <a:t>Superpowers: Players can collect and upgrade a variety of unique superpowers, such as telekinesis, Fireball, and super strength.</a:t>
            </a:r>
          </a:p>
          <a:p>
            <a:r>
              <a:rPr lang="en-US" sz="2400" dirty="0"/>
              <a:t>Choice-based gameplay: Players can choose whether to fight against the invading aliens or join forces with them and attack humanity.</a:t>
            </a:r>
          </a:p>
          <a:p>
            <a:r>
              <a:rPr lang="en-US" sz="2400" dirty="0"/>
              <a:t>Survival Game mode: Infinite alien attack just against the player.</a:t>
            </a:r>
          </a:p>
          <a:p>
            <a:r>
              <a:rPr lang="en-US" sz="2400" dirty="0"/>
              <a:t>Interactive environments: The game world is fully interactive, allowing players to use their abilities to manipulate the environment.</a:t>
            </a:r>
          </a:p>
          <a:p>
            <a:r>
              <a:rPr lang="en-US" sz="2400" dirty="0"/>
              <a:t>Upgradable abilities: Players can level up their abilities and unlock new abilities as they progress through the game.</a:t>
            </a:r>
          </a:p>
        </p:txBody>
      </p:sp>
    </p:spTree>
    <p:extLst>
      <p:ext uri="{BB962C8B-B14F-4D97-AF65-F5344CB8AC3E}">
        <p14:creationId xmlns:p14="http://schemas.microsoft.com/office/powerpoint/2010/main" val="1344401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1370693" y="4406537"/>
            <a:ext cx="9440034" cy="1088336"/>
          </a:xfrm>
        </p:spPr>
        <p:txBody>
          <a:bodyPr vert="horz" lIns="91440" tIns="45720" rIns="91440" bIns="45720" rtlCol="0" anchor="b">
            <a:normAutofit/>
          </a:bodyPr>
          <a:lstStyle/>
          <a:p>
            <a:r>
              <a:rPr lang="en-US" sz="4800"/>
              <a:t>Trello Board </a:t>
            </a:r>
          </a:p>
        </p:txBody>
      </p:sp>
      <p:pic>
        <p:nvPicPr>
          <p:cNvPr id="13" name="Picture 12">
            <a:extLst>
              <a:ext uri="{FF2B5EF4-FFF2-40B4-BE49-F238E27FC236}">
                <a16:creationId xmlns:a16="http://schemas.microsoft.com/office/drawing/2014/main" id="{2BFB581C-2142-4222-9A3B-905AD6C0953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0"/>
            <a:ext cx="12192001" cy="4322278"/>
          </a:xfrm>
          <a:prstGeom prst="rect">
            <a:avLst/>
          </a:prstGeom>
        </p:spPr>
      </p:pic>
      <p:pic>
        <p:nvPicPr>
          <p:cNvPr id="8" name="Picture 7">
            <a:extLst>
              <a:ext uri="{FF2B5EF4-FFF2-40B4-BE49-F238E27FC236}">
                <a16:creationId xmlns:a16="http://schemas.microsoft.com/office/drawing/2014/main" id="{32F6B73C-9E86-DAC9-A752-B976A142358A}"/>
              </a:ext>
            </a:extLst>
          </p:cNvPr>
          <p:cNvPicPr>
            <a:picLocks noChangeAspect="1"/>
          </p:cNvPicPr>
          <p:nvPr/>
        </p:nvPicPr>
        <p:blipFill rotWithShape="1">
          <a:blip r:embed="rId4"/>
          <a:srcRect r="-1" b="12407"/>
          <a:stretch/>
        </p:blipFill>
        <p:spPr>
          <a:xfrm>
            <a:off x="-1" y="-1"/>
            <a:ext cx="12198915" cy="4220682"/>
          </a:xfrm>
          <a:prstGeom prst="rect">
            <a:avLst/>
          </a:prstGeom>
        </p:spPr>
      </p:pic>
      <p:sp>
        <p:nvSpPr>
          <p:cNvPr id="4" name="Date Placeholder 3">
            <a:extLst>
              <a:ext uri="{FF2B5EF4-FFF2-40B4-BE49-F238E27FC236}">
                <a16:creationId xmlns:a16="http://schemas.microsoft.com/office/drawing/2014/main" id="{374915C9-579A-6644-A782-7D56C8F5561E}"/>
              </a:ext>
            </a:extLst>
          </p:cNvPr>
          <p:cNvSpPr>
            <a:spLocks noGrp="1"/>
          </p:cNvSpPr>
          <p:nvPr>
            <p:ph type="dt" sz="half" idx="10"/>
          </p:nvPr>
        </p:nvSpPr>
        <p:spPr>
          <a:xfrm>
            <a:off x="7678736" y="6218082"/>
            <a:ext cx="2743200" cy="365125"/>
          </a:xfrm>
        </p:spPr>
        <p:txBody>
          <a:bodyPr vert="horz" lIns="91440" tIns="45720" rIns="91440" bIns="45720" rtlCol="0" anchor="ctr">
            <a:normAutofit/>
          </a:bodyPr>
          <a:lstStyle/>
          <a:p>
            <a:pPr defTabSz="914400">
              <a:spcAft>
                <a:spcPts val="600"/>
              </a:spcAft>
            </a:pPr>
            <a:fld id="{79C497D8-AFA6-424B-9876-402B886244CF}" type="datetime1">
              <a:rPr lang="en-US" smtClean="0"/>
              <a:pPr defTabSz="914400">
                <a:spcAft>
                  <a:spcPts val="600"/>
                </a:spcAft>
              </a:pPr>
              <a:t>12/13/2022</a:t>
            </a:fld>
            <a:endParaRPr lang="en-US"/>
          </a:p>
        </p:txBody>
      </p:sp>
      <p:sp>
        <p:nvSpPr>
          <p:cNvPr id="6" name="Slide Number Placeholder 5">
            <a:extLst>
              <a:ext uri="{FF2B5EF4-FFF2-40B4-BE49-F238E27FC236}">
                <a16:creationId xmlns:a16="http://schemas.microsoft.com/office/drawing/2014/main" id="{280037C3-0E79-CD4B-92A9-5B5F9E74A60B}"/>
              </a:ext>
            </a:extLst>
          </p:cNvPr>
          <p:cNvSpPr>
            <a:spLocks noGrp="1"/>
          </p:cNvSpPr>
          <p:nvPr>
            <p:ph type="sldNum" sz="quarter" idx="12"/>
          </p:nvPr>
        </p:nvSpPr>
        <p:spPr>
          <a:xfrm>
            <a:off x="10514011" y="6218082"/>
            <a:ext cx="753545" cy="365125"/>
          </a:xfrm>
        </p:spPr>
        <p:txBody>
          <a:bodyPr vert="horz" lIns="91440" tIns="45720" rIns="91440" bIns="45720" rtlCol="0" anchor="ctr">
            <a:normAutofit/>
          </a:bodyPr>
          <a:lstStyle/>
          <a:p>
            <a:pPr defTabSz="914400">
              <a:spcAft>
                <a:spcPts val="600"/>
              </a:spcAft>
            </a:pPr>
            <a:fld id="{294A09A9-5501-47C1-A89A-A340965A2BE2}" type="slidenum">
              <a:rPr lang="en-US" smtClean="0"/>
              <a:pPr defTabSz="914400">
                <a:spcAft>
                  <a:spcPts val="600"/>
                </a:spcAft>
              </a:pPr>
              <a:t>8</a:t>
            </a:fld>
            <a:endParaRPr lang="en-US"/>
          </a:p>
        </p:txBody>
      </p:sp>
    </p:spTree>
    <p:extLst>
      <p:ext uri="{BB962C8B-B14F-4D97-AF65-F5344CB8AC3E}">
        <p14:creationId xmlns:p14="http://schemas.microsoft.com/office/powerpoint/2010/main" val="932498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p:txBody>
          <a:bodyPr/>
          <a:lstStyle/>
          <a:p>
            <a:r>
              <a:rPr lang="en-US" dirty="0"/>
              <a:t>Challenges and goals </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p:txBody>
          <a:bodyPr/>
          <a:lstStyle/>
          <a:p>
            <a:fld id="{0B931EDA-BCF8-BB4B-B4D1-2CFE062FA080}" type="datetime1">
              <a:rPr lang="en-US" smtClean="0"/>
              <a:pPr/>
              <a:t>12/13/2022</a:t>
            </a:fld>
            <a:endParaRPr lang="en-US" dirty="0"/>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p:txBody>
          <a:bodyPr/>
          <a:lstStyle/>
          <a:p>
            <a:fld id="{294A09A9-5501-47C1-A89A-A340965A2BE2}" type="slidenum">
              <a:rPr lang="en-US" smtClean="0"/>
              <a:pPr/>
              <a:t>9</a:t>
            </a:fld>
            <a:endParaRPr lang="en-US" dirty="0"/>
          </a:p>
        </p:txBody>
      </p:sp>
      <p:pic>
        <p:nvPicPr>
          <p:cNvPr id="2050" name="Picture 2" descr="[video-to-gif output image]">
            <a:extLst>
              <a:ext uri="{FF2B5EF4-FFF2-40B4-BE49-F238E27FC236}">
                <a16:creationId xmlns:a16="http://schemas.microsoft.com/office/drawing/2014/main" id="{FF7A3C0F-3435-6056-CC69-B196185CE10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92714" y="2233613"/>
            <a:ext cx="5543098" cy="3122612"/>
          </a:xfrm>
          <a:prstGeom prst="rect">
            <a:avLst/>
          </a:prstGeom>
          <a:noFill/>
          <a:effectLst>
            <a:outerShdw blurRad="25400" dir="17880000">
              <a:srgbClr val="000000">
                <a:alpha val="46000"/>
              </a:srgbClr>
            </a:outerShdw>
            <a:softEdge rad="889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1196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e8db8876-5f15-4ddf-9d52-2383332199f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5EC6528ED0B3043BD9027E14E111C8E" ma:contentTypeVersion="12" ma:contentTypeDescription="Create a new document." ma:contentTypeScope="" ma:versionID="8109a8a243d2f451186b4ab778a993bf">
  <xsd:schema xmlns:xsd="http://www.w3.org/2001/XMLSchema" xmlns:xs="http://www.w3.org/2001/XMLSchema" xmlns:p="http://schemas.microsoft.com/office/2006/metadata/properties" xmlns:ns3="e8db8876-5f15-4ddf-9d52-2383332199f3" xmlns:ns4="5bd3d32d-7e07-4099-8084-4d786d56a5d9" targetNamespace="http://schemas.microsoft.com/office/2006/metadata/properties" ma:root="true" ma:fieldsID="ffac3f14e3d7b84eb4ed340b59c135db" ns3:_="" ns4:_="">
    <xsd:import namespace="e8db8876-5f15-4ddf-9d52-2383332199f3"/>
    <xsd:import namespace="5bd3d32d-7e07-4099-8084-4d786d56a5d9"/>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DateTaken"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8db8876-5f15-4ddf-9d52-2383332199f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DateTaken" ma:index="11" nillable="true" ma:displayName="MediaServiceDateTaken" ma:hidden="true" ma:internalName="MediaServiceDateTaken"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bd3d32d-7e07-4099-8084-4d786d56a5d9"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334180-0405-413B-834A-44FA9E05ADB7}">
  <ds:schemaRefs>
    <ds:schemaRef ds:uri="http://schemas.microsoft.com/sharepoint/v3/contenttype/forms"/>
  </ds:schemaRefs>
</ds:datastoreItem>
</file>

<file path=customXml/itemProps2.xml><?xml version="1.0" encoding="utf-8"?>
<ds:datastoreItem xmlns:ds="http://schemas.openxmlformats.org/officeDocument/2006/customXml" ds:itemID="{4D5BAB77-79E1-4739-AA51-10C9079186D6}">
  <ds:schemaRefs>
    <ds:schemaRef ds:uri="http://schemas.microsoft.com/office/2006/metadata/properties"/>
    <ds:schemaRef ds:uri="http://purl.org/dc/dcmitype/"/>
    <ds:schemaRef ds:uri="http://purl.org/dc/elements/1.1/"/>
    <ds:schemaRef ds:uri="http://www.w3.org/XML/1998/namespace"/>
    <ds:schemaRef ds:uri="5bd3d32d-7e07-4099-8084-4d786d56a5d9"/>
    <ds:schemaRef ds:uri="http://schemas.microsoft.com/office/2006/documentManagement/types"/>
    <ds:schemaRef ds:uri="http://schemas.openxmlformats.org/package/2006/metadata/core-properties"/>
    <ds:schemaRef ds:uri="http://purl.org/dc/terms/"/>
    <ds:schemaRef ds:uri="http://schemas.microsoft.com/office/infopath/2007/PartnerControls"/>
    <ds:schemaRef ds:uri="e8db8876-5f15-4ddf-9d52-2383332199f3"/>
  </ds:schemaRefs>
</ds:datastoreItem>
</file>

<file path=customXml/itemProps3.xml><?xml version="1.0" encoding="utf-8"?>
<ds:datastoreItem xmlns:ds="http://schemas.openxmlformats.org/officeDocument/2006/customXml" ds:itemID="{51E805AB-45DB-4C96-99D0-85EA830B56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8db8876-5f15-4ddf-9d52-2383332199f3"/>
    <ds:schemaRef ds:uri="5bd3d32d-7e07-4099-8084-4d786d56a5d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Slate</Template>
  <TotalTime>300</TotalTime>
  <Words>808</Words>
  <Application>Microsoft Office PowerPoint</Application>
  <PresentationFormat>Widescreen</PresentationFormat>
  <Paragraphs>79</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Calisto MT</vt:lpstr>
      <vt:lpstr>Wingdings 2</vt:lpstr>
      <vt:lpstr>Slate</vt:lpstr>
      <vt:lpstr>Alien Apocalypse – FYP</vt:lpstr>
      <vt:lpstr>Content Table</vt:lpstr>
      <vt:lpstr>Introduction</vt:lpstr>
      <vt:lpstr>Gameplay</vt:lpstr>
      <vt:lpstr>Dynamic Super-Powers</vt:lpstr>
      <vt:lpstr>Dynamic Path</vt:lpstr>
      <vt:lpstr>Features To Be </vt:lpstr>
      <vt:lpstr>Trello Board </vt:lpstr>
      <vt:lpstr>Challenges and goals </vt:lpstr>
      <vt:lpstr>Challenges</vt:lpstr>
      <vt:lpstr>Goals</vt:lpstr>
      <vt:lpstr>Possible game patterns to use</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Alien Apocalypse – FYP</dc:title>
  <dc:creator>(Student) - Davids Jalisevs</dc:creator>
  <cp:lastModifiedBy>(Student) - Davids Jalisevs</cp:lastModifiedBy>
  <cp:revision>10</cp:revision>
  <dcterms:created xsi:type="dcterms:W3CDTF">2022-12-13T15:44:18Z</dcterms:created>
  <dcterms:modified xsi:type="dcterms:W3CDTF">2022-12-13T20:49:20Z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0x01010005EC6528ED0B3043BD9027E14E111C8E</vt:lpwstr>
  </property>
</Properties>
</file>